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0" r:id="rId3"/>
    <p:sldId id="261" r:id="rId4"/>
    <p:sldId id="257" r:id="rId5"/>
    <p:sldId id="258" r:id="rId6"/>
    <p:sldId id="259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computerhope.com/jargon/c/copy.htm" TargetMode="External"/><Relationship Id="rId3" Type="http://schemas.openxmlformats.org/officeDocument/2006/relationships/hyperlink" Target="https://www.computerhope.com/jargon/p/paragraph.htm" TargetMode="External"/><Relationship Id="rId7" Type="http://schemas.openxmlformats.org/officeDocument/2006/relationships/hyperlink" Target="https://www.computerhope.com/jargon/c/ctrlc.htm" TargetMode="External"/><Relationship Id="rId2" Type="http://schemas.openxmlformats.org/officeDocument/2006/relationships/hyperlink" Target="https://www.computerhope.com/jargon/c/ctrl-0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computerhope.com/jargon/b/bold.htm" TargetMode="External"/><Relationship Id="rId11" Type="http://schemas.openxmlformats.org/officeDocument/2006/relationships/hyperlink" Target="https://www.computerhope.com/jargon/c/ctrl-e.htm" TargetMode="External"/><Relationship Id="rId5" Type="http://schemas.openxmlformats.org/officeDocument/2006/relationships/hyperlink" Target="https://www.computerhope.com/jargon/c/ctrl-b.htm" TargetMode="External"/><Relationship Id="rId10" Type="http://schemas.openxmlformats.org/officeDocument/2006/relationships/hyperlink" Target="https://www.computerhope.com/jargon/f/font.htm" TargetMode="External"/><Relationship Id="rId4" Type="http://schemas.openxmlformats.org/officeDocument/2006/relationships/hyperlink" Target="https://www.computerhope.com/jargon/c/ctrl-a.htm" TargetMode="External"/><Relationship Id="rId9" Type="http://schemas.openxmlformats.org/officeDocument/2006/relationships/hyperlink" Target="https://www.computerhope.com/jargon/c/ctrl-d.htm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computerhope.com/jargon/h/hyperlink.htm" TargetMode="External"/><Relationship Id="rId3" Type="http://schemas.openxmlformats.org/officeDocument/2006/relationships/hyperlink" Target="https://www.computerhope.com/jargon/c/ctrl-i.htm" TargetMode="External"/><Relationship Id="rId7" Type="http://schemas.openxmlformats.org/officeDocument/2006/relationships/hyperlink" Target="https://www.computerhope.com/jargon/c/ctrl-k.htm" TargetMode="External"/><Relationship Id="rId2" Type="http://schemas.openxmlformats.org/officeDocument/2006/relationships/hyperlink" Target="https://www.computerhope.com/jargon/c/ctrl-f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computerhope.com/jargon/a/alignment.htm" TargetMode="External"/><Relationship Id="rId5" Type="http://schemas.openxmlformats.org/officeDocument/2006/relationships/hyperlink" Target="https://www.computerhope.com/jargon/c/ctrl-j.htm" TargetMode="External"/><Relationship Id="rId10" Type="http://schemas.openxmlformats.org/officeDocument/2006/relationships/hyperlink" Target="https://www.computerhope.com/jargon/c/ctrl-m.htm" TargetMode="External"/><Relationship Id="rId4" Type="http://schemas.openxmlformats.org/officeDocument/2006/relationships/hyperlink" Target="https://www.computerhope.com/jargon/i/italic.htm" TargetMode="External"/><Relationship Id="rId9" Type="http://schemas.openxmlformats.org/officeDocument/2006/relationships/hyperlink" Target="https://www.computerhope.com/jargon/c/ctrl-l.htm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computerhope.com/jargon/h/hyperlink.htm" TargetMode="External"/><Relationship Id="rId3" Type="http://schemas.openxmlformats.org/officeDocument/2006/relationships/hyperlink" Target="https://www.computerhope.com/jargon/c/ctrl-i.htm" TargetMode="External"/><Relationship Id="rId7" Type="http://schemas.openxmlformats.org/officeDocument/2006/relationships/hyperlink" Target="https://www.computerhope.com/jargon/c/ctrl-k.htm" TargetMode="External"/><Relationship Id="rId2" Type="http://schemas.openxmlformats.org/officeDocument/2006/relationships/hyperlink" Target="https://www.computerhope.com/jargon/c/ctrl-f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computerhope.com/jargon/a/alignment.htm" TargetMode="External"/><Relationship Id="rId5" Type="http://schemas.openxmlformats.org/officeDocument/2006/relationships/hyperlink" Target="https://www.computerhope.com/jargon/c/ctrl-j.htm" TargetMode="External"/><Relationship Id="rId10" Type="http://schemas.openxmlformats.org/officeDocument/2006/relationships/hyperlink" Target="https://www.computerhope.com/jargon/c/ctrl-m.htm" TargetMode="External"/><Relationship Id="rId4" Type="http://schemas.openxmlformats.org/officeDocument/2006/relationships/hyperlink" Target="https://www.computerhope.com/jargon/i/italic.htm" TargetMode="External"/><Relationship Id="rId9" Type="http://schemas.openxmlformats.org/officeDocument/2006/relationships/hyperlink" Target="https://www.computerhope.com/jargon/c/ctrl-l.htm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omputerhope.com/jargon/c/ctrl-o.htm" TargetMode="External"/><Relationship Id="rId2" Type="http://schemas.openxmlformats.org/officeDocument/2006/relationships/hyperlink" Target="https://www.computerhope.com/jargon/c/ctrl-n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computerhope.com/jargon/c/ctrl-s.htm" TargetMode="External"/><Relationship Id="rId5" Type="http://schemas.openxmlformats.org/officeDocument/2006/relationships/hyperlink" Target="https://www.computerhope.com/jargon/c/ctrl-r.htm" TargetMode="External"/><Relationship Id="rId4" Type="http://schemas.openxmlformats.org/officeDocument/2006/relationships/hyperlink" Target="https://www.computerhope.com/jargon/c/ctrl-p.htm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computerhope.com/jargon/p/paste.htm" TargetMode="External"/><Relationship Id="rId13" Type="http://schemas.openxmlformats.org/officeDocument/2006/relationships/hyperlink" Target="https://www.computerhope.com/jargon/c/ctrl-z.htm" TargetMode="External"/><Relationship Id="rId3" Type="http://schemas.openxmlformats.org/officeDocument/2006/relationships/hyperlink" Target="https://www.computerhope.com/jargon/u/unicode.htm" TargetMode="External"/><Relationship Id="rId7" Type="http://schemas.openxmlformats.org/officeDocument/2006/relationships/hyperlink" Target="https://www.computerhope.com/jargon/c/ctrl-v.htm" TargetMode="External"/><Relationship Id="rId12" Type="http://schemas.openxmlformats.org/officeDocument/2006/relationships/hyperlink" Target="https://www.computerhope.com/jargon/c/ctrl-y.htm" TargetMode="External"/><Relationship Id="rId2" Type="http://schemas.openxmlformats.org/officeDocument/2006/relationships/hyperlink" Target="https://www.computerhope.com/jargon/a/alt-x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computerhope.com/jargon/c/ctrl-u.htm" TargetMode="External"/><Relationship Id="rId11" Type="http://schemas.openxmlformats.org/officeDocument/2006/relationships/hyperlink" Target="https://www.computerhope.com/jargon/c/cut.htm" TargetMode="External"/><Relationship Id="rId5" Type="http://schemas.openxmlformats.org/officeDocument/2006/relationships/hyperlink" Target="https://www.computerhope.com/jargon/h/hanginde.htm" TargetMode="External"/><Relationship Id="rId10" Type="http://schemas.openxmlformats.org/officeDocument/2006/relationships/hyperlink" Target="https://www.computerhope.com/jargon/c/ctrl-x.htm" TargetMode="External"/><Relationship Id="rId4" Type="http://schemas.openxmlformats.org/officeDocument/2006/relationships/hyperlink" Target="https://www.computerhope.com/jargon/c/ctrl-t.htm" TargetMode="External"/><Relationship Id="rId9" Type="http://schemas.openxmlformats.org/officeDocument/2006/relationships/hyperlink" Target="https://www.computerhope.com/jargon/c/ctrl-w.htm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Application of Computer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/>
              <a:t>lecture </a:t>
            </a:r>
            <a:r>
              <a:rPr lang="en-US" b="1" dirty="0" smtClean="0"/>
              <a:t>#12</a:t>
            </a:r>
            <a:endParaRPr lang="en-US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3616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Topic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Microsoft Word Activity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9202695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Microsoft Word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Microsoft Word is a word processor developed by Microsoft. It was first released on October 25, 1983 under the name Multi-Tool Word for </a:t>
            </a:r>
            <a:r>
              <a:rPr lang="en-US" dirty="0" smtClean="0"/>
              <a:t>Xenix </a:t>
            </a:r>
            <a:r>
              <a:rPr lang="en-US" dirty="0"/>
              <a:t>systems.</a:t>
            </a:r>
          </a:p>
        </p:txBody>
      </p:sp>
    </p:spTree>
    <p:extLst>
      <p:ext uri="{BB962C8B-B14F-4D97-AF65-F5344CB8AC3E}">
        <p14:creationId xmlns:p14="http://schemas.microsoft.com/office/powerpoint/2010/main" val="6388063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Shortcut keys</a:t>
            </a:r>
            <a:endParaRPr lang="en-US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457200" y="2273860"/>
          <a:ext cx="8229600" cy="3178642"/>
        </p:xfrm>
        <a:graphic>
          <a:graphicData uri="http://schemas.openxmlformats.org/drawingml/2006/table">
            <a:tbl>
              <a:tblPr/>
              <a:tblGrid>
                <a:gridCol w="1564157"/>
                <a:gridCol w="6665443"/>
              </a:tblGrid>
              <a:tr h="341271">
                <a:tc>
                  <a:txBody>
                    <a:bodyPr/>
                    <a:lstStyle/>
                    <a:p>
                      <a:r>
                        <a:rPr lang="en-US" sz="1700" b="0" i="0">
                          <a:solidFill>
                            <a:srgbClr val="FFFFFF"/>
                          </a:solidFill>
                          <a:effectLst/>
                          <a:latin typeface="inherit"/>
                        </a:rPr>
                        <a:t>Shortcut</a:t>
                      </a:r>
                    </a:p>
                  </a:txBody>
                  <a:tcPr marL="85318" marR="85318" marT="42659" marB="426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5CB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700" b="0" i="0">
                          <a:solidFill>
                            <a:srgbClr val="FFFFFF"/>
                          </a:solidFill>
                          <a:effectLst/>
                          <a:latin typeface="inherit"/>
                        </a:rPr>
                        <a:t>Description</a:t>
                      </a:r>
                    </a:p>
                  </a:txBody>
                  <a:tcPr marL="85318" marR="85318" marT="42659" marB="426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5CB9"/>
                    </a:solidFill>
                  </a:tcPr>
                </a:tc>
              </a:tr>
              <a:tr h="469247">
                <a:tc>
                  <a:txBody>
                    <a:bodyPr/>
                    <a:lstStyle/>
                    <a:p>
                      <a:pPr fontAlgn="t"/>
                      <a:r>
                        <a:rPr lang="en-US" sz="1700" b="1" i="0" u="none" strike="noStrike">
                          <a:solidFill>
                            <a:srgbClr val="663366"/>
                          </a:solidFill>
                          <a:effectLst/>
                          <a:latin typeface="inherit"/>
                          <a:hlinkClick r:id="rId2"/>
                        </a:rPr>
                        <a:t>Ctrl+0</a:t>
                      </a:r>
                      <a:endParaRPr lang="en-US" sz="1700" b="1" i="0">
                        <a:effectLst/>
                        <a:latin typeface="inherit"/>
                      </a:endParaRPr>
                    </a:p>
                  </a:txBody>
                  <a:tcPr marL="106647" marR="106647" marT="106647" marB="10664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700" b="0" i="0">
                          <a:effectLst/>
                          <a:latin typeface="inherit"/>
                        </a:rPr>
                        <a:t>Toggles 6pts of spacing above the </a:t>
                      </a:r>
                      <a:r>
                        <a:rPr lang="en-US" sz="1700" b="0" i="0" u="none" strike="noStrike">
                          <a:solidFill>
                            <a:srgbClr val="663366"/>
                          </a:solidFill>
                          <a:effectLst/>
                          <a:latin typeface="inherit"/>
                          <a:hlinkClick r:id="rId3"/>
                        </a:rPr>
                        <a:t>paragraph</a:t>
                      </a:r>
                      <a:r>
                        <a:rPr lang="en-US" sz="1700" b="0" i="0">
                          <a:effectLst/>
                          <a:latin typeface="inherit"/>
                        </a:rPr>
                        <a:t>.</a:t>
                      </a:r>
                    </a:p>
                  </a:txBody>
                  <a:tcPr marL="106647" marR="106647" marT="106647" marB="10664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69247">
                <a:tc>
                  <a:txBody>
                    <a:bodyPr/>
                    <a:lstStyle/>
                    <a:p>
                      <a:pPr fontAlgn="t"/>
                      <a:r>
                        <a:rPr lang="en-US" sz="1700" b="1" i="0" u="none" strike="noStrike">
                          <a:solidFill>
                            <a:srgbClr val="663366"/>
                          </a:solidFill>
                          <a:effectLst/>
                          <a:latin typeface="inherit"/>
                          <a:hlinkClick r:id="rId4"/>
                        </a:rPr>
                        <a:t>Ctrl+A</a:t>
                      </a:r>
                      <a:endParaRPr lang="en-US" sz="1700" b="1" i="0">
                        <a:effectLst/>
                        <a:latin typeface="inherit"/>
                      </a:endParaRPr>
                    </a:p>
                  </a:txBody>
                  <a:tcPr marL="106647" marR="106647" marT="106647" marB="10664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700" b="0" i="0">
                          <a:effectLst/>
                          <a:latin typeface="inherit"/>
                        </a:rPr>
                        <a:t>Select all contents of the page.</a:t>
                      </a:r>
                    </a:p>
                  </a:txBody>
                  <a:tcPr marL="106647" marR="106647" marT="106647" marB="10664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69247">
                <a:tc>
                  <a:txBody>
                    <a:bodyPr/>
                    <a:lstStyle/>
                    <a:p>
                      <a:pPr fontAlgn="t"/>
                      <a:r>
                        <a:rPr lang="en-US" sz="1700" b="1" i="0" u="none" strike="noStrike">
                          <a:solidFill>
                            <a:srgbClr val="663366"/>
                          </a:solidFill>
                          <a:effectLst/>
                          <a:latin typeface="inherit"/>
                          <a:hlinkClick r:id="rId5"/>
                        </a:rPr>
                        <a:t>Ctrl+B</a:t>
                      </a:r>
                      <a:endParaRPr lang="en-US" sz="1700" b="1" i="0">
                        <a:effectLst/>
                        <a:latin typeface="inherit"/>
                      </a:endParaRPr>
                    </a:p>
                  </a:txBody>
                  <a:tcPr marL="106647" marR="106647" marT="106647" marB="10664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700" b="0" i="0" u="none" strike="noStrike">
                          <a:solidFill>
                            <a:srgbClr val="663366"/>
                          </a:solidFill>
                          <a:effectLst/>
                          <a:latin typeface="inherit"/>
                          <a:hlinkClick r:id="rId6"/>
                        </a:rPr>
                        <a:t>Bold</a:t>
                      </a:r>
                      <a:r>
                        <a:rPr lang="en-US" sz="1700" b="0" i="0">
                          <a:effectLst/>
                          <a:latin typeface="inherit"/>
                        </a:rPr>
                        <a:t> highlighted selection.</a:t>
                      </a:r>
                    </a:p>
                  </a:txBody>
                  <a:tcPr marL="106647" marR="106647" marT="106647" marB="10664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69247">
                <a:tc>
                  <a:txBody>
                    <a:bodyPr/>
                    <a:lstStyle/>
                    <a:p>
                      <a:pPr fontAlgn="t"/>
                      <a:r>
                        <a:rPr lang="en-US" sz="1700" b="1" i="0" u="none" strike="noStrike">
                          <a:solidFill>
                            <a:srgbClr val="663366"/>
                          </a:solidFill>
                          <a:effectLst/>
                          <a:latin typeface="inherit"/>
                          <a:hlinkClick r:id="rId7"/>
                        </a:rPr>
                        <a:t>Ctrl+C</a:t>
                      </a:r>
                      <a:endParaRPr lang="en-US" sz="1700" b="1" i="0">
                        <a:effectLst/>
                        <a:latin typeface="inherit"/>
                      </a:endParaRPr>
                    </a:p>
                  </a:txBody>
                  <a:tcPr marL="106647" marR="106647" marT="106647" marB="10664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700" b="0" i="0" u="none" strike="noStrike">
                          <a:solidFill>
                            <a:srgbClr val="663366"/>
                          </a:solidFill>
                          <a:effectLst/>
                          <a:latin typeface="inherit"/>
                          <a:hlinkClick r:id="rId8"/>
                        </a:rPr>
                        <a:t>Copy</a:t>
                      </a:r>
                      <a:r>
                        <a:rPr lang="en-US" sz="1700" b="0" i="0">
                          <a:effectLst/>
                          <a:latin typeface="inherit"/>
                        </a:rPr>
                        <a:t> selected text.</a:t>
                      </a:r>
                    </a:p>
                  </a:txBody>
                  <a:tcPr marL="106647" marR="106647" marT="106647" marB="10664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69247">
                <a:tc>
                  <a:txBody>
                    <a:bodyPr/>
                    <a:lstStyle/>
                    <a:p>
                      <a:pPr fontAlgn="t"/>
                      <a:r>
                        <a:rPr lang="en-US" sz="1700" b="1" i="0" u="none" strike="noStrike">
                          <a:solidFill>
                            <a:srgbClr val="663366"/>
                          </a:solidFill>
                          <a:effectLst/>
                          <a:latin typeface="inherit"/>
                          <a:hlinkClick r:id="rId9"/>
                        </a:rPr>
                        <a:t>Ctrl+D</a:t>
                      </a:r>
                      <a:endParaRPr lang="en-US" sz="1700" b="1" i="0">
                        <a:effectLst/>
                        <a:latin typeface="inherit"/>
                      </a:endParaRPr>
                    </a:p>
                  </a:txBody>
                  <a:tcPr marL="106647" marR="106647" marT="106647" marB="10664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700" b="0" i="0">
                          <a:effectLst/>
                          <a:latin typeface="inherit"/>
                        </a:rPr>
                        <a:t>Open the </a:t>
                      </a:r>
                      <a:r>
                        <a:rPr lang="en-US" sz="1700" b="0" i="0" u="none" strike="noStrike">
                          <a:solidFill>
                            <a:srgbClr val="663366"/>
                          </a:solidFill>
                          <a:effectLst/>
                          <a:latin typeface="inherit"/>
                          <a:hlinkClick r:id="rId10"/>
                        </a:rPr>
                        <a:t>font</a:t>
                      </a:r>
                      <a:r>
                        <a:rPr lang="en-US" sz="1700" b="0" i="0">
                          <a:effectLst/>
                          <a:latin typeface="inherit"/>
                        </a:rPr>
                        <a:t> preferences window.</a:t>
                      </a:r>
                    </a:p>
                  </a:txBody>
                  <a:tcPr marL="106647" marR="106647" marT="106647" marB="10664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69247">
                <a:tc>
                  <a:txBody>
                    <a:bodyPr/>
                    <a:lstStyle/>
                    <a:p>
                      <a:pPr fontAlgn="t"/>
                      <a:r>
                        <a:rPr lang="en-US" sz="1700" b="1" i="0" u="none" strike="noStrike">
                          <a:solidFill>
                            <a:srgbClr val="663366"/>
                          </a:solidFill>
                          <a:effectLst/>
                          <a:latin typeface="inherit"/>
                          <a:hlinkClick r:id="rId11"/>
                        </a:rPr>
                        <a:t>Ctrl+E</a:t>
                      </a:r>
                      <a:endParaRPr lang="en-US" sz="1700" b="1" i="0">
                        <a:effectLst/>
                        <a:latin typeface="inherit"/>
                      </a:endParaRPr>
                    </a:p>
                  </a:txBody>
                  <a:tcPr marL="106647" marR="106647" marT="106647" marB="10664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700" b="0" i="0" dirty="0">
                          <a:effectLst/>
                          <a:latin typeface="inherit"/>
                        </a:rPr>
                        <a:t>Aligns the line or selected text to the center of the screen.</a:t>
                      </a:r>
                    </a:p>
                  </a:txBody>
                  <a:tcPr marL="106647" marR="106647" marT="106647" marB="10664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16027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Continue….</a:t>
            </a:r>
            <a:endParaRPr lang="en-US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457200" y="2186979"/>
          <a:ext cx="8229600" cy="3352404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469247">
                <a:tc>
                  <a:txBody>
                    <a:bodyPr/>
                    <a:lstStyle/>
                    <a:p>
                      <a:pPr fontAlgn="t"/>
                      <a:r>
                        <a:rPr lang="en-US" sz="1700" b="1" i="0" u="none" strike="noStrike">
                          <a:solidFill>
                            <a:srgbClr val="663366"/>
                          </a:solidFill>
                          <a:effectLst/>
                          <a:latin typeface="inherit"/>
                          <a:hlinkClick r:id="rId2"/>
                        </a:rPr>
                        <a:t>Ctrl+F</a:t>
                      </a:r>
                      <a:endParaRPr lang="en-US" sz="1700" b="1" i="0">
                        <a:effectLst/>
                        <a:latin typeface="inherit"/>
                      </a:endParaRPr>
                    </a:p>
                  </a:txBody>
                  <a:tcPr marL="106647" marR="106647" marT="106647" marB="10664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700" b="0" i="0">
                          <a:effectLst/>
                          <a:latin typeface="inherit"/>
                        </a:rPr>
                        <a:t>Open find box.</a:t>
                      </a:r>
                    </a:p>
                  </a:txBody>
                  <a:tcPr marL="106647" marR="106647" marT="106647" marB="10664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69247">
                <a:tc>
                  <a:txBody>
                    <a:bodyPr/>
                    <a:lstStyle/>
                    <a:p>
                      <a:pPr fontAlgn="t"/>
                      <a:r>
                        <a:rPr lang="en-US" sz="1700" b="1" i="0" u="none" strike="noStrike">
                          <a:solidFill>
                            <a:srgbClr val="663366"/>
                          </a:solidFill>
                          <a:effectLst/>
                          <a:latin typeface="inherit"/>
                          <a:hlinkClick r:id="rId3"/>
                        </a:rPr>
                        <a:t>Ctrl+I</a:t>
                      </a:r>
                      <a:endParaRPr lang="en-US" sz="1700" b="1" i="0">
                        <a:effectLst/>
                        <a:latin typeface="inherit"/>
                      </a:endParaRPr>
                    </a:p>
                  </a:txBody>
                  <a:tcPr marL="106647" marR="106647" marT="106647" marB="10664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700" b="0" i="0" u="none" strike="noStrike">
                          <a:solidFill>
                            <a:srgbClr val="663366"/>
                          </a:solidFill>
                          <a:effectLst/>
                          <a:latin typeface="inherit"/>
                          <a:hlinkClick r:id="rId4"/>
                        </a:rPr>
                        <a:t>Italic</a:t>
                      </a:r>
                      <a:r>
                        <a:rPr lang="en-US" sz="1700" b="0" i="0">
                          <a:effectLst/>
                          <a:latin typeface="inherit"/>
                        </a:rPr>
                        <a:t> highlighted selection.</a:t>
                      </a:r>
                    </a:p>
                  </a:txBody>
                  <a:tcPr marL="106647" marR="106647" marT="106647" marB="10664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725200">
                <a:tc>
                  <a:txBody>
                    <a:bodyPr/>
                    <a:lstStyle/>
                    <a:p>
                      <a:pPr fontAlgn="t"/>
                      <a:r>
                        <a:rPr lang="en-US" sz="1700" b="1" i="0" u="none" strike="noStrike">
                          <a:solidFill>
                            <a:srgbClr val="663366"/>
                          </a:solidFill>
                          <a:effectLst/>
                          <a:latin typeface="inherit"/>
                          <a:hlinkClick r:id="rId5"/>
                        </a:rPr>
                        <a:t>Ctrl+J</a:t>
                      </a:r>
                      <a:endParaRPr lang="en-US" sz="1700" b="1" i="0">
                        <a:effectLst/>
                        <a:latin typeface="inherit"/>
                      </a:endParaRPr>
                    </a:p>
                  </a:txBody>
                  <a:tcPr marL="106647" marR="106647" marT="106647" marB="10664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700" b="0" i="0" u="none" strike="noStrike">
                          <a:solidFill>
                            <a:srgbClr val="663366"/>
                          </a:solidFill>
                          <a:effectLst/>
                          <a:latin typeface="inherit"/>
                          <a:hlinkClick r:id="rId6"/>
                        </a:rPr>
                        <a:t>Aligns</a:t>
                      </a:r>
                      <a:r>
                        <a:rPr lang="en-US" sz="1700" b="0" i="0">
                          <a:effectLst/>
                          <a:latin typeface="inherit"/>
                        </a:rPr>
                        <a:t> the selected text or line to justify the screen.</a:t>
                      </a:r>
                    </a:p>
                  </a:txBody>
                  <a:tcPr marL="106647" marR="106647" marT="106647" marB="10664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69247">
                <a:tc>
                  <a:txBody>
                    <a:bodyPr/>
                    <a:lstStyle/>
                    <a:p>
                      <a:pPr fontAlgn="t"/>
                      <a:r>
                        <a:rPr lang="en-US" sz="1700" b="1" i="0" u="none" strike="noStrike">
                          <a:solidFill>
                            <a:srgbClr val="663366"/>
                          </a:solidFill>
                          <a:effectLst/>
                          <a:latin typeface="inherit"/>
                          <a:hlinkClick r:id="rId7"/>
                        </a:rPr>
                        <a:t>Ctrl+K</a:t>
                      </a:r>
                      <a:endParaRPr lang="en-US" sz="1700" b="1" i="0">
                        <a:effectLst/>
                        <a:latin typeface="inherit"/>
                      </a:endParaRPr>
                    </a:p>
                  </a:txBody>
                  <a:tcPr marL="106647" marR="106647" marT="106647" marB="10664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700" b="0" i="0">
                          <a:effectLst/>
                          <a:latin typeface="inherit"/>
                        </a:rPr>
                        <a:t>Insert a </a:t>
                      </a:r>
                      <a:r>
                        <a:rPr lang="en-US" sz="1700" b="0" i="0" u="none" strike="noStrike">
                          <a:solidFill>
                            <a:srgbClr val="663366"/>
                          </a:solidFill>
                          <a:effectLst/>
                          <a:latin typeface="inherit"/>
                          <a:hlinkClick r:id="rId8"/>
                        </a:rPr>
                        <a:t>hyperlink</a:t>
                      </a:r>
                      <a:r>
                        <a:rPr lang="en-US" sz="1700" b="0" i="0">
                          <a:effectLst/>
                          <a:latin typeface="inherit"/>
                        </a:rPr>
                        <a:t>.</a:t>
                      </a:r>
                    </a:p>
                  </a:txBody>
                  <a:tcPr marL="106647" marR="106647" marT="106647" marB="10664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725200">
                <a:tc>
                  <a:txBody>
                    <a:bodyPr/>
                    <a:lstStyle/>
                    <a:p>
                      <a:pPr fontAlgn="t"/>
                      <a:r>
                        <a:rPr lang="en-US" sz="1700" b="1" i="0" u="none" strike="noStrike">
                          <a:solidFill>
                            <a:srgbClr val="663366"/>
                          </a:solidFill>
                          <a:effectLst/>
                          <a:latin typeface="inherit"/>
                          <a:hlinkClick r:id="rId9"/>
                        </a:rPr>
                        <a:t>Ctrl+L</a:t>
                      </a:r>
                      <a:endParaRPr lang="en-US" sz="1700" b="1" i="0">
                        <a:effectLst/>
                        <a:latin typeface="inherit"/>
                      </a:endParaRPr>
                    </a:p>
                  </a:txBody>
                  <a:tcPr marL="106647" marR="106647" marT="106647" marB="10664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700" b="0" i="0">
                          <a:effectLst/>
                          <a:latin typeface="inherit"/>
                        </a:rPr>
                        <a:t>Aligns the line or selected text to the left of the screen.</a:t>
                      </a:r>
                    </a:p>
                  </a:txBody>
                  <a:tcPr marL="106647" marR="106647" marT="106647" marB="10664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69247">
                <a:tc>
                  <a:txBody>
                    <a:bodyPr/>
                    <a:lstStyle/>
                    <a:p>
                      <a:pPr fontAlgn="t"/>
                      <a:r>
                        <a:rPr lang="en-US" sz="1700" b="1" i="0" u="none" strike="noStrike">
                          <a:solidFill>
                            <a:srgbClr val="663366"/>
                          </a:solidFill>
                          <a:effectLst/>
                          <a:latin typeface="inherit"/>
                          <a:hlinkClick r:id="rId10"/>
                        </a:rPr>
                        <a:t>Ctrl+M</a:t>
                      </a:r>
                      <a:endParaRPr lang="en-US" sz="1700" b="1" i="0">
                        <a:effectLst/>
                        <a:latin typeface="inherit"/>
                      </a:endParaRPr>
                    </a:p>
                  </a:txBody>
                  <a:tcPr marL="106647" marR="106647" marT="106647" marB="10664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700" b="0" i="0" dirty="0">
                          <a:effectLst/>
                          <a:latin typeface="inherit"/>
                        </a:rPr>
                        <a:t>Indent the paragraph.</a:t>
                      </a:r>
                    </a:p>
                  </a:txBody>
                  <a:tcPr marL="106647" marR="106647" marT="106647" marB="10664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17964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Continue….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457200" y="2186979"/>
          <a:ext cx="8229600" cy="3352404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469247">
                <a:tc>
                  <a:txBody>
                    <a:bodyPr/>
                    <a:lstStyle/>
                    <a:p>
                      <a:pPr fontAlgn="t"/>
                      <a:r>
                        <a:rPr lang="en-US" sz="1700" b="1" i="0" u="none" strike="noStrike">
                          <a:solidFill>
                            <a:srgbClr val="663366"/>
                          </a:solidFill>
                          <a:effectLst/>
                          <a:latin typeface="inherit"/>
                          <a:hlinkClick r:id="rId2"/>
                        </a:rPr>
                        <a:t>Ctrl+F</a:t>
                      </a:r>
                      <a:endParaRPr lang="en-US" sz="1700" b="1" i="0">
                        <a:effectLst/>
                        <a:latin typeface="inherit"/>
                      </a:endParaRPr>
                    </a:p>
                  </a:txBody>
                  <a:tcPr marL="106647" marR="106647" marT="106647" marB="10664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700" b="0" i="0">
                          <a:effectLst/>
                          <a:latin typeface="inherit"/>
                        </a:rPr>
                        <a:t>Open find box.</a:t>
                      </a:r>
                    </a:p>
                  </a:txBody>
                  <a:tcPr marL="106647" marR="106647" marT="106647" marB="10664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69247">
                <a:tc>
                  <a:txBody>
                    <a:bodyPr/>
                    <a:lstStyle/>
                    <a:p>
                      <a:pPr fontAlgn="t"/>
                      <a:r>
                        <a:rPr lang="en-US" sz="1700" b="1" i="0" u="none" strike="noStrike">
                          <a:solidFill>
                            <a:srgbClr val="663366"/>
                          </a:solidFill>
                          <a:effectLst/>
                          <a:latin typeface="inherit"/>
                          <a:hlinkClick r:id="rId3"/>
                        </a:rPr>
                        <a:t>Ctrl+I</a:t>
                      </a:r>
                      <a:endParaRPr lang="en-US" sz="1700" b="1" i="0">
                        <a:effectLst/>
                        <a:latin typeface="inherit"/>
                      </a:endParaRPr>
                    </a:p>
                  </a:txBody>
                  <a:tcPr marL="106647" marR="106647" marT="106647" marB="10664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700" b="0" i="0" u="none" strike="noStrike">
                          <a:solidFill>
                            <a:srgbClr val="663366"/>
                          </a:solidFill>
                          <a:effectLst/>
                          <a:latin typeface="inherit"/>
                          <a:hlinkClick r:id="rId4"/>
                        </a:rPr>
                        <a:t>Italic</a:t>
                      </a:r>
                      <a:r>
                        <a:rPr lang="en-US" sz="1700" b="0" i="0">
                          <a:effectLst/>
                          <a:latin typeface="inherit"/>
                        </a:rPr>
                        <a:t> highlighted selection.</a:t>
                      </a:r>
                    </a:p>
                  </a:txBody>
                  <a:tcPr marL="106647" marR="106647" marT="106647" marB="10664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725200">
                <a:tc>
                  <a:txBody>
                    <a:bodyPr/>
                    <a:lstStyle/>
                    <a:p>
                      <a:pPr fontAlgn="t"/>
                      <a:r>
                        <a:rPr lang="en-US" sz="1700" b="1" i="0" u="none" strike="noStrike">
                          <a:solidFill>
                            <a:srgbClr val="663366"/>
                          </a:solidFill>
                          <a:effectLst/>
                          <a:latin typeface="inherit"/>
                          <a:hlinkClick r:id="rId5"/>
                        </a:rPr>
                        <a:t>Ctrl+J</a:t>
                      </a:r>
                      <a:endParaRPr lang="en-US" sz="1700" b="1" i="0">
                        <a:effectLst/>
                        <a:latin typeface="inherit"/>
                      </a:endParaRPr>
                    </a:p>
                  </a:txBody>
                  <a:tcPr marL="106647" marR="106647" marT="106647" marB="10664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700" b="0" i="0" u="none" strike="noStrike">
                          <a:solidFill>
                            <a:srgbClr val="663366"/>
                          </a:solidFill>
                          <a:effectLst/>
                          <a:latin typeface="inherit"/>
                          <a:hlinkClick r:id="rId6"/>
                        </a:rPr>
                        <a:t>Aligns</a:t>
                      </a:r>
                      <a:r>
                        <a:rPr lang="en-US" sz="1700" b="0" i="0">
                          <a:effectLst/>
                          <a:latin typeface="inherit"/>
                        </a:rPr>
                        <a:t> the selected text or line to justify the screen.</a:t>
                      </a:r>
                    </a:p>
                  </a:txBody>
                  <a:tcPr marL="106647" marR="106647" marT="106647" marB="10664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69247">
                <a:tc>
                  <a:txBody>
                    <a:bodyPr/>
                    <a:lstStyle/>
                    <a:p>
                      <a:pPr fontAlgn="t"/>
                      <a:r>
                        <a:rPr lang="en-US" sz="1700" b="1" i="0" u="none" strike="noStrike">
                          <a:solidFill>
                            <a:srgbClr val="663366"/>
                          </a:solidFill>
                          <a:effectLst/>
                          <a:latin typeface="inherit"/>
                          <a:hlinkClick r:id="rId7"/>
                        </a:rPr>
                        <a:t>Ctrl+K</a:t>
                      </a:r>
                      <a:endParaRPr lang="en-US" sz="1700" b="1" i="0">
                        <a:effectLst/>
                        <a:latin typeface="inherit"/>
                      </a:endParaRPr>
                    </a:p>
                  </a:txBody>
                  <a:tcPr marL="106647" marR="106647" marT="106647" marB="10664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700" b="0" i="0">
                          <a:effectLst/>
                          <a:latin typeface="inherit"/>
                        </a:rPr>
                        <a:t>Insert a </a:t>
                      </a:r>
                      <a:r>
                        <a:rPr lang="en-US" sz="1700" b="0" i="0" u="none" strike="noStrike">
                          <a:solidFill>
                            <a:srgbClr val="663366"/>
                          </a:solidFill>
                          <a:effectLst/>
                          <a:latin typeface="inherit"/>
                          <a:hlinkClick r:id="rId8"/>
                        </a:rPr>
                        <a:t>hyperlink</a:t>
                      </a:r>
                      <a:r>
                        <a:rPr lang="en-US" sz="1700" b="0" i="0">
                          <a:effectLst/>
                          <a:latin typeface="inherit"/>
                        </a:rPr>
                        <a:t>.</a:t>
                      </a:r>
                    </a:p>
                  </a:txBody>
                  <a:tcPr marL="106647" marR="106647" marT="106647" marB="10664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725200">
                <a:tc>
                  <a:txBody>
                    <a:bodyPr/>
                    <a:lstStyle/>
                    <a:p>
                      <a:pPr fontAlgn="t"/>
                      <a:r>
                        <a:rPr lang="en-US" sz="1700" b="1" i="0" u="none" strike="noStrike">
                          <a:solidFill>
                            <a:srgbClr val="663366"/>
                          </a:solidFill>
                          <a:effectLst/>
                          <a:latin typeface="inherit"/>
                          <a:hlinkClick r:id="rId9"/>
                        </a:rPr>
                        <a:t>Ctrl+L</a:t>
                      </a:r>
                      <a:endParaRPr lang="en-US" sz="1700" b="1" i="0">
                        <a:effectLst/>
                        <a:latin typeface="inherit"/>
                      </a:endParaRPr>
                    </a:p>
                  </a:txBody>
                  <a:tcPr marL="106647" marR="106647" marT="106647" marB="10664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700" b="0" i="0">
                          <a:effectLst/>
                          <a:latin typeface="inherit"/>
                        </a:rPr>
                        <a:t>Aligns the line or selected text to the left of the screen.</a:t>
                      </a:r>
                    </a:p>
                  </a:txBody>
                  <a:tcPr marL="106647" marR="106647" marT="106647" marB="10664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69247">
                <a:tc>
                  <a:txBody>
                    <a:bodyPr/>
                    <a:lstStyle/>
                    <a:p>
                      <a:pPr fontAlgn="t"/>
                      <a:r>
                        <a:rPr lang="en-US" sz="1700" b="1" i="0" u="none" strike="noStrike">
                          <a:solidFill>
                            <a:srgbClr val="663366"/>
                          </a:solidFill>
                          <a:effectLst/>
                          <a:latin typeface="inherit"/>
                          <a:hlinkClick r:id="rId10"/>
                        </a:rPr>
                        <a:t>Ctrl+M</a:t>
                      </a:r>
                      <a:endParaRPr lang="en-US" sz="1700" b="1" i="0">
                        <a:effectLst/>
                        <a:latin typeface="inherit"/>
                      </a:endParaRPr>
                    </a:p>
                  </a:txBody>
                  <a:tcPr marL="106647" marR="106647" marT="106647" marB="10664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700" b="0" i="0" dirty="0">
                          <a:effectLst/>
                          <a:latin typeface="inherit"/>
                        </a:rPr>
                        <a:t>Indent the paragraph.</a:t>
                      </a:r>
                    </a:p>
                  </a:txBody>
                  <a:tcPr marL="106647" marR="106647" marT="106647" marB="10664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72910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Continue</a:t>
            </a:r>
            <a:r>
              <a:rPr lang="en-US" dirty="0"/>
              <a:t>….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457200" y="2293626"/>
          <a:ext cx="8229600" cy="3139110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469247">
                <a:tc>
                  <a:txBody>
                    <a:bodyPr/>
                    <a:lstStyle/>
                    <a:p>
                      <a:pPr fontAlgn="t"/>
                      <a:r>
                        <a:rPr lang="en-US" sz="1700" b="1" i="0" u="none" strike="noStrike">
                          <a:solidFill>
                            <a:srgbClr val="663366"/>
                          </a:solidFill>
                          <a:effectLst/>
                          <a:latin typeface="inherit"/>
                          <a:hlinkClick r:id="rId2"/>
                        </a:rPr>
                        <a:t>Ctrl+N</a:t>
                      </a:r>
                      <a:endParaRPr lang="en-US" sz="1700" b="1" i="0">
                        <a:effectLst/>
                        <a:latin typeface="inherit"/>
                      </a:endParaRPr>
                    </a:p>
                  </a:txBody>
                  <a:tcPr marL="106647" marR="106647" marT="106647" marB="10664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700" b="0" i="0">
                          <a:effectLst/>
                          <a:latin typeface="inherit"/>
                        </a:rPr>
                        <a:t>Opens new, blank document window.</a:t>
                      </a:r>
                    </a:p>
                  </a:txBody>
                  <a:tcPr marL="106647" marR="106647" marT="106647" marB="10664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725200">
                <a:tc>
                  <a:txBody>
                    <a:bodyPr/>
                    <a:lstStyle/>
                    <a:p>
                      <a:pPr fontAlgn="t"/>
                      <a:r>
                        <a:rPr lang="en-US" sz="1700" b="1" i="0" u="none" strike="noStrike">
                          <a:solidFill>
                            <a:srgbClr val="663366"/>
                          </a:solidFill>
                          <a:effectLst/>
                          <a:latin typeface="inherit"/>
                          <a:hlinkClick r:id="rId3"/>
                        </a:rPr>
                        <a:t>Ctrl+O</a:t>
                      </a:r>
                      <a:endParaRPr lang="en-US" sz="1700" b="1" i="0">
                        <a:effectLst/>
                        <a:latin typeface="inherit"/>
                      </a:endParaRPr>
                    </a:p>
                  </a:txBody>
                  <a:tcPr marL="106647" marR="106647" marT="106647" marB="10664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700" b="0" i="0">
                          <a:effectLst/>
                          <a:latin typeface="inherit"/>
                        </a:rPr>
                        <a:t>Opens the dialog box or page for selecting a file to open.</a:t>
                      </a:r>
                    </a:p>
                  </a:txBody>
                  <a:tcPr marL="106647" marR="106647" marT="106647" marB="10664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69247">
                <a:tc>
                  <a:txBody>
                    <a:bodyPr/>
                    <a:lstStyle/>
                    <a:p>
                      <a:pPr fontAlgn="t"/>
                      <a:r>
                        <a:rPr lang="en-US" sz="1700" b="1" i="0" u="none" strike="noStrike">
                          <a:solidFill>
                            <a:srgbClr val="663366"/>
                          </a:solidFill>
                          <a:effectLst/>
                          <a:latin typeface="inherit"/>
                          <a:hlinkClick r:id="rId4"/>
                        </a:rPr>
                        <a:t>Ctrl+P</a:t>
                      </a:r>
                      <a:endParaRPr lang="en-US" sz="1700" b="1" i="0">
                        <a:effectLst/>
                        <a:latin typeface="inherit"/>
                      </a:endParaRPr>
                    </a:p>
                  </a:txBody>
                  <a:tcPr marL="106647" marR="106647" marT="106647" marB="10664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700" b="0" i="0">
                          <a:effectLst/>
                          <a:latin typeface="inherit"/>
                        </a:rPr>
                        <a:t>Open the print window.</a:t>
                      </a:r>
                    </a:p>
                  </a:txBody>
                  <a:tcPr marL="106647" marR="106647" marT="106647" marB="10664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725200">
                <a:tc>
                  <a:txBody>
                    <a:bodyPr/>
                    <a:lstStyle/>
                    <a:p>
                      <a:pPr fontAlgn="t"/>
                      <a:r>
                        <a:rPr lang="en-US" sz="1700" b="1" i="0" u="none" strike="noStrike">
                          <a:solidFill>
                            <a:srgbClr val="663366"/>
                          </a:solidFill>
                          <a:effectLst/>
                          <a:latin typeface="inherit"/>
                          <a:hlinkClick r:id="rId5"/>
                        </a:rPr>
                        <a:t>Ctrl+R</a:t>
                      </a:r>
                      <a:endParaRPr lang="en-US" sz="1700" b="1" i="0">
                        <a:effectLst/>
                        <a:latin typeface="inherit"/>
                      </a:endParaRPr>
                    </a:p>
                  </a:txBody>
                  <a:tcPr marL="106647" marR="106647" marT="106647" marB="10664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700" b="0" i="0">
                          <a:effectLst/>
                          <a:latin typeface="inherit"/>
                        </a:rPr>
                        <a:t>Aligns the line or selected text to the right of the screen.</a:t>
                      </a:r>
                    </a:p>
                  </a:txBody>
                  <a:tcPr marL="106647" marR="106647" marT="106647" marB="10664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725200">
                <a:tc>
                  <a:txBody>
                    <a:bodyPr/>
                    <a:lstStyle/>
                    <a:p>
                      <a:pPr fontAlgn="t"/>
                      <a:r>
                        <a:rPr lang="en-US" sz="1700" b="1" i="0" u="none" strike="noStrike">
                          <a:solidFill>
                            <a:srgbClr val="663366"/>
                          </a:solidFill>
                          <a:effectLst/>
                          <a:latin typeface="inherit"/>
                          <a:hlinkClick r:id="rId6"/>
                        </a:rPr>
                        <a:t>Ctrl+S</a:t>
                      </a:r>
                      <a:endParaRPr lang="en-US" sz="1700" b="1" i="0">
                        <a:effectLst/>
                        <a:latin typeface="inherit"/>
                      </a:endParaRPr>
                    </a:p>
                  </a:txBody>
                  <a:tcPr marL="106647" marR="106647" marT="106647" marB="10664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700" b="0" i="0" dirty="0">
                          <a:effectLst/>
                          <a:latin typeface="inherit"/>
                        </a:rPr>
                        <a:t>Save the open document. Like Shift+F12.</a:t>
                      </a:r>
                    </a:p>
                  </a:txBody>
                  <a:tcPr marL="106647" marR="106647" marT="106647" marB="10664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37566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Continue….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457200" y="1844145"/>
          <a:ext cx="8229600" cy="4038072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725200">
                <a:tc>
                  <a:txBody>
                    <a:bodyPr/>
                    <a:lstStyle/>
                    <a:p>
                      <a:pPr fontAlgn="t"/>
                      <a:r>
                        <a:rPr lang="en-US" sz="1700" b="1" i="0" u="none" strike="noStrike">
                          <a:solidFill>
                            <a:srgbClr val="663366"/>
                          </a:solidFill>
                          <a:effectLst/>
                          <a:latin typeface="inherit"/>
                          <a:hlinkClick r:id="rId2"/>
                        </a:rPr>
                        <a:t>Alt+X</a:t>
                      </a:r>
                      <a:endParaRPr lang="en-US" sz="1700" b="1" i="0">
                        <a:effectLst/>
                        <a:latin typeface="inherit"/>
                      </a:endParaRPr>
                    </a:p>
                  </a:txBody>
                  <a:tcPr marL="106647" marR="106647" marT="106647" marB="10664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700" b="0" i="0">
                          <a:effectLst/>
                          <a:latin typeface="inherit"/>
                        </a:rPr>
                        <a:t>Show the </a:t>
                      </a:r>
                      <a:r>
                        <a:rPr lang="en-US" sz="1700" b="0" i="0" u="none" strike="noStrike">
                          <a:solidFill>
                            <a:srgbClr val="663366"/>
                          </a:solidFill>
                          <a:effectLst/>
                          <a:latin typeface="inherit"/>
                          <a:hlinkClick r:id="rId3"/>
                        </a:rPr>
                        <a:t>Unicode</a:t>
                      </a:r>
                      <a:r>
                        <a:rPr lang="en-US" sz="1700" b="0" i="0">
                          <a:effectLst/>
                          <a:latin typeface="inherit"/>
                        </a:rPr>
                        <a:t> code of a highlighted character.</a:t>
                      </a:r>
                    </a:p>
                  </a:txBody>
                  <a:tcPr marL="106647" marR="106647" marT="106647" marB="10664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</a:tr>
              <a:tr h="469247">
                <a:tc>
                  <a:txBody>
                    <a:bodyPr/>
                    <a:lstStyle/>
                    <a:p>
                      <a:pPr fontAlgn="t"/>
                      <a:r>
                        <a:rPr lang="en-US" sz="1700" b="1" i="0" u="none" strike="noStrike">
                          <a:solidFill>
                            <a:srgbClr val="663366"/>
                          </a:solidFill>
                          <a:effectLst/>
                          <a:latin typeface="inherit"/>
                          <a:hlinkClick r:id="rId4"/>
                        </a:rPr>
                        <a:t>Ctrl+T</a:t>
                      </a:r>
                      <a:endParaRPr lang="en-US" sz="1700" b="1" i="0">
                        <a:effectLst/>
                        <a:latin typeface="inherit"/>
                      </a:endParaRPr>
                    </a:p>
                  </a:txBody>
                  <a:tcPr marL="106647" marR="106647" marT="106647" marB="10664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700" b="0" i="0">
                          <a:effectLst/>
                          <a:latin typeface="inherit"/>
                        </a:rPr>
                        <a:t>Create a </a:t>
                      </a:r>
                      <a:r>
                        <a:rPr lang="en-US" sz="1700" b="0" i="0" u="none" strike="noStrike">
                          <a:solidFill>
                            <a:srgbClr val="663366"/>
                          </a:solidFill>
                          <a:effectLst/>
                          <a:latin typeface="inherit"/>
                          <a:hlinkClick r:id="rId5"/>
                        </a:rPr>
                        <a:t>hanging indent</a:t>
                      </a:r>
                      <a:r>
                        <a:rPr lang="en-US" sz="1700" b="0" i="0">
                          <a:effectLst/>
                          <a:latin typeface="inherit"/>
                        </a:rPr>
                        <a:t>.</a:t>
                      </a:r>
                    </a:p>
                  </a:txBody>
                  <a:tcPr marL="106647" marR="106647" marT="106647" marB="10664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69247">
                <a:tc>
                  <a:txBody>
                    <a:bodyPr/>
                    <a:lstStyle/>
                    <a:p>
                      <a:pPr fontAlgn="t"/>
                      <a:r>
                        <a:rPr lang="en-US" sz="1700" b="1" i="0" u="none" strike="noStrike">
                          <a:solidFill>
                            <a:srgbClr val="663366"/>
                          </a:solidFill>
                          <a:effectLst/>
                          <a:latin typeface="inherit"/>
                          <a:hlinkClick r:id="rId6"/>
                        </a:rPr>
                        <a:t>Ctrl+U</a:t>
                      </a:r>
                      <a:endParaRPr lang="en-US" sz="1700" b="1" i="0">
                        <a:effectLst/>
                        <a:latin typeface="inherit"/>
                      </a:endParaRPr>
                    </a:p>
                  </a:txBody>
                  <a:tcPr marL="106647" marR="106647" marT="106647" marB="10664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700" b="0" i="0">
                          <a:effectLst/>
                          <a:latin typeface="inherit"/>
                        </a:rPr>
                        <a:t>Underline the selected text.</a:t>
                      </a:r>
                    </a:p>
                  </a:txBody>
                  <a:tcPr marL="106647" marR="106647" marT="106647" marB="10664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69247">
                <a:tc>
                  <a:txBody>
                    <a:bodyPr/>
                    <a:lstStyle/>
                    <a:p>
                      <a:pPr fontAlgn="t"/>
                      <a:r>
                        <a:rPr lang="en-US" sz="1700" b="1" i="0" u="none" strike="noStrike">
                          <a:solidFill>
                            <a:srgbClr val="663366"/>
                          </a:solidFill>
                          <a:effectLst/>
                          <a:latin typeface="inherit"/>
                          <a:hlinkClick r:id="rId7"/>
                        </a:rPr>
                        <a:t>Ctrl+V</a:t>
                      </a:r>
                      <a:endParaRPr lang="en-US" sz="1700" b="1" i="0">
                        <a:effectLst/>
                        <a:latin typeface="inherit"/>
                      </a:endParaRPr>
                    </a:p>
                  </a:txBody>
                  <a:tcPr marL="106647" marR="106647" marT="106647" marB="10664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700" b="0" i="0" u="none" strike="noStrike">
                          <a:solidFill>
                            <a:srgbClr val="663366"/>
                          </a:solidFill>
                          <a:effectLst/>
                          <a:latin typeface="inherit"/>
                          <a:hlinkClick r:id="rId8"/>
                        </a:rPr>
                        <a:t>Paste</a:t>
                      </a:r>
                      <a:r>
                        <a:rPr lang="en-US" sz="1700" b="0" i="0">
                          <a:effectLst/>
                          <a:latin typeface="inherit"/>
                        </a:rPr>
                        <a:t>.</a:t>
                      </a:r>
                    </a:p>
                  </a:txBody>
                  <a:tcPr marL="106647" marR="106647" marT="106647" marB="10664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69247">
                <a:tc>
                  <a:txBody>
                    <a:bodyPr/>
                    <a:lstStyle/>
                    <a:p>
                      <a:pPr fontAlgn="t"/>
                      <a:r>
                        <a:rPr lang="en-US" sz="1700" b="1" i="0" u="none" strike="noStrike">
                          <a:solidFill>
                            <a:srgbClr val="663366"/>
                          </a:solidFill>
                          <a:effectLst/>
                          <a:latin typeface="inherit"/>
                          <a:hlinkClick r:id="rId9"/>
                        </a:rPr>
                        <a:t>Ctrl+W</a:t>
                      </a:r>
                      <a:endParaRPr lang="en-US" sz="1700" b="1" i="0">
                        <a:effectLst/>
                        <a:latin typeface="inherit"/>
                      </a:endParaRPr>
                    </a:p>
                  </a:txBody>
                  <a:tcPr marL="106647" marR="106647" marT="106647" marB="10664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700" b="0" i="0">
                          <a:effectLst/>
                          <a:latin typeface="inherit"/>
                        </a:rPr>
                        <a:t>Close the currently open document.</a:t>
                      </a:r>
                    </a:p>
                  </a:txBody>
                  <a:tcPr marL="106647" marR="106647" marT="106647" marB="10664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69247">
                <a:tc>
                  <a:txBody>
                    <a:bodyPr/>
                    <a:lstStyle/>
                    <a:p>
                      <a:pPr fontAlgn="t"/>
                      <a:r>
                        <a:rPr lang="en-US" sz="1700" b="1" i="0" u="none" strike="noStrike">
                          <a:solidFill>
                            <a:srgbClr val="663366"/>
                          </a:solidFill>
                          <a:effectLst/>
                          <a:latin typeface="inherit"/>
                          <a:hlinkClick r:id="rId10"/>
                        </a:rPr>
                        <a:t>Ctrl+X</a:t>
                      </a:r>
                      <a:endParaRPr lang="en-US" sz="1700" b="1" i="0">
                        <a:effectLst/>
                        <a:latin typeface="inherit"/>
                      </a:endParaRPr>
                    </a:p>
                  </a:txBody>
                  <a:tcPr marL="106647" marR="106647" marT="106647" marB="10664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700" b="0" i="0" u="none" strike="noStrike">
                          <a:solidFill>
                            <a:srgbClr val="663366"/>
                          </a:solidFill>
                          <a:effectLst/>
                          <a:latin typeface="inherit"/>
                          <a:hlinkClick r:id="rId11"/>
                        </a:rPr>
                        <a:t>Cut</a:t>
                      </a:r>
                      <a:r>
                        <a:rPr lang="en-US" sz="1700" b="0" i="0">
                          <a:effectLst/>
                          <a:latin typeface="inherit"/>
                        </a:rPr>
                        <a:t> selected text.</a:t>
                      </a:r>
                    </a:p>
                  </a:txBody>
                  <a:tcPr marL="106647" marR="106647" marT="106647" marB="10664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69247">
                <a:tc>
                  <a:txBody>
                    <a:bodyPr/>
                    <a:lstStyle/>
                    <a:p>
                      <a:pPr fontAlgn="t"/>
                      <a:r>
                        <a:rPr lang="en-US" sz="1700" b="1" i="0" u="none" strike="noStrike">
                          <a:solidFill>
                            <a:srgbClr val="663366"/>
                          </a:solidFill>
                          <a:effectLst/>
                          <a:latin typeface="inherit"/>
                          <a:hlinkClick r:id="rId12"/>
                        </a:rPr>
                        <a:t>Ctrl+Y</a:t>
                      </a:r>
                      <a:endParaRPr lang="en-US" sz="1700" b="1" i="0">
                        <a:effectLst/>
                        <a:latin typeface="inherit"/>
                      </a:endParaRPr>
                    </a:p>
                  </a:txBody>
                  <a:tcPr marL="106647" marR="106647" marT="106647" marB="10664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700" b="0" i="0">
                          <a:effectLst/>
                          <a:latin typeface="inherit"/>
                        </a:rPr>
                        <a:t>Redo the last action performed.</a:t>
                      </a:r>
                    </a:p>
                  </a:txBody>
                  <a:tcPr marL="106647" marR="106647" marT="106647" marB="10664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69247">
                <a:tc>
                  <a:txBody>
                    <a:bodyPr/>
                    <a:lstStyle/>
                    <a:p>
                      <a:pPr fontAlgn="t"/>
                      <a:r>
                        <a:rPr lang="en-US" sz="1700" b="1" i="0" u="none" strike="noStrike">
                          <a:solidFill>
                            <a:srgbClr val="663366"/>
                          </a:solidFill>
                          <a:effectLst/>
                          <a:latin typeface="inherit"/>
                          <a:hlinkClick r:id="rId13"/>
                        </a:rPr>
                        <a:t>Ctrl+Z</a:t>
                      </a:r>
                      <a:endParaRPr lang="en-US" sz="1700" b="1" i="0">
                        <a:effectLst/>
                        <a:latin typeface="inherit"/>
                      </a:endParaRPr>
                    </a:p>
                  </a:txBody>
                  <a:tcPr marL="106647" marR="106647" marT="106647" marB="10664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700" b="0" i="0" dirty="0">
                          <a:effectLst/>
                          <a:latin typeface="inherit"/>
                        </a:rPr>
                        <a:t>Undo last action.</a:t>
                      </a:r>
                    </a:p>
                  </a:txBody>
                  <a:tcPr marL="106647" marR="106647" marT="106647" marB="10664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19597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/>
              <a:t>Thank you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16120008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6</TotalTime>
  <Words>239</Words>
  <Application>Microsoft Office PowerPoint</Application>
  <PresentationFormat>On-screen Show (4:3)</PresentationFormat>
  <Paragraphs>76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Civic</vt:lpstr>
      <vt:lpstr>Application of Computer</vt:lpstr>
      <vt:lpstr>Topic</vt:lpstr>
      <vt:lpstr>Microsoft Word</vt:lpstr>
      <vt:lpstr>Shortcut keys</vt:lpstr>
      <vt:lpstr>Continue….</vt:lpstr>
      <vt:lpstr>Continue….</vt:lpstr>
      <vt:lpstr>Continue….</vt:lpstr>
      <vt:lpstr>Continue….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Application of Computer</dc:title>
  <dc:creator>alia munawar</dc:creator>
  <cp:lastModifiedBy>Alia manawar</cp:lastModifiedBy>
  <cp:revision>4</cp:revision>
  <dcterms:created xsi:type="dcterms:W3CDTF">2006-08-16T00:00:00Z</dcterms:created>
  <dcterms:modified xsi:type="dcterms:W3CDTF">2020-04-07T11:19:04Z</dcterms:modified>
</cp:coreProperties>
</file>